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20"/>
  </p:notesMasterIdLst>
  <p:sldIdLst>
    <p:sldId id="275" r:id="rId2"/>
    <p:sldId id="25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6" r:id="rId11"/>
    <p:sldId id="297" r:id="rId12"/>
    <p:sldId id="298" r:id="rId13"/>
    <p:sldId id="299" r:id="rId14"/>
    <p:sldId id="282" r:id="rId15"/>
    <p:sldId id="281" r:id="rId16"/>
    <p:sldId id="280" r:id="rId17"/>
    <p:sldId id="283" r:id="rId18"/>
    <p:sldId id="273" r:id="rId19"/>
  </p:sldIdLst>
  <p:sldSz cx="12188825" cy="6858000"/>
  <p:notesSz cx="6858000" cy="9144000"/>
  <p:embeddedFontLst>
    <p:embeddedFont>
      <p:font typeface="Consolas" pitchFamily="49" charset="0"/>
      <p:regular r:id="rId21"/>
      <p:bold r:id="rId22"/>
      <p:italic r:id="rId23"/>
      <p:boldItalic r:id="rId24"/>
    </p:embeddedFont>
    <p:embeddedFont>
      <p:font typeface="Lato" pitchFamily="34" charset="0"/>
      <p:regular r:id="rId25"/>
      <p:bold r:id="rId26"/>
      <p:italic r:id="rId27"/>
      <p:boldItalic r:id="rId28"/>
    </p:embeddedFont>
    <p:embeddedFont>
      <p:font typeface="Calibri" pitchFamily="34" charset="0"/>
      <p:regular r:id="rId29"/>
      <p:bold r:id="rId30"/>
      <p:italic r:id="rId31"/>
      <p:boldItalic r:id="rId32"/>
    </p:embeddedFont>
    <p:embeddedFont>
      <p:font typeface="Corbel" pitchFamily="34" charset="0"/>
      <p:regular r:id="rId33"/>
      <p:bold r:id="rId34"/>
      <p:italic r:id="rId35"/>
      <p:boldItalic r:id="rId36"/>
    </p:embeddedFont>
    <p:embeddedFont>
      <p:font typeface="맑은 고딕" pitchFamily="34" charset="-127"/>
      <p:regular r:id="rId37"/>
      <p:bold r:id="rId38"/>
    </p:embeddedFont>
    <p:embeddedFont>
      <p:font typeface="Wingdings 2" pitchFamily="18" charset="2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370" y="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034416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69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00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0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xmlns="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9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xmlns="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7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8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1" y="6035667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1" y="6035667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7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xmlns="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6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xmlns="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744"/>
            <a:ext cx="2950749" cy="39554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xmlns="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540"/>
            <a:ext cx="2950749" cy="36323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xmlns="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793"/>
            <a:ext cx="2950749" cy="52481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xmlns="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049"/>
            <a:ext cx="2950749" cy="460181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60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7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4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9B994EC-35A8-4A11-98CB-25DC28852F94}"/>
              </a:ext>
            </a:extLst>
          </p:cNvPr>
          <p:cNvSpPr/>
          <p:nvPr/>
        </p:nvSpPr>
        <p:spPr>
          <a:xfrm>
            <a:off x="3" y="6721485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9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5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11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CFDBB16-985C-4CC7-B6DB-B81B36037922}"/>
              </a:ext>
            </a:extLst>
          </p:cNvPr>
          <p:cNvSpPr/>
          <p:nvPr/>
        </p:nvSpPr>
        <p:spPr>
          <a:xfrm>
            <a:off x="-1051027" y="703247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9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8" y="1702476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6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6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6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6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550A59F9-9A9D-4956-95B4-F78CC0DB1D59}"/>
              </a:ext>
            </a:extLst>
          </p:cNvPr>
          <p:cNvSpPr/>
          <p:nvPr/>
        </p:nvSpPr>
        <p:spPr>
          <a:xfrm>
            <a:off x="-1588" y="6371334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05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xmlns="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3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xmlns="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xmlns="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6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xmlns="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xmlns="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8" y="1297096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xmlns="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1799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xmlns="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4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xmlns="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xmlns="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xmlns="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xmlns="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xmlns="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4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8679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2" y="1186310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xmlns="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xmlns="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6" y="5017465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xmlns="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1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30" y="1319426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xmlns="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3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78935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xmlns="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7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xmlns="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9855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41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4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84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3" y="3314707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xmlns="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xmlns="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5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2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2761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00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" y="6184676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8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6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9" y="6390563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9562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3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8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9342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07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3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kids.softuni.bg/" TargetMode="External"/><Relationship Id="rId7" Type="http://schemas.openxmlformats.org/officeDocument/2006/relationships/hyperlink" Target="https://digital.softuni.b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hyperlink" Target="https://creative.softuni.bg/" TargetMode="Externa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softuni.foundation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hyperlink" Target="https://svetlina.softuni.bg/" TargetMode="External"/><Relationship Id="rId4" Type="http://schemas.openxmlformats.org/officeDocument/2006/relationships/hyperlink" Target="http://svetlina.softuni.b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sz="3600" dirty="0">
                <a:ea typeface="Calibri"/>
                <a:cs typeface="Calibri"/>
                <a:sym typeface="Calibri"/>
              </a:rPr>
              <a:t>Scope, Objective, Target Audience, Schedule</a:t>
            </a:r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>
                <a:ea typeface="Calibri"/>
                <a:cs typeface="Calibri"/>
                <a:sym typeface="Calibri"/>
              </a:rPr>
              <a:t>Introduction to </a:t>
            </a:r>
            <a:r>
              <a:rPr lang="en-US" sz="4800" dirty="0" err="1" smtClean="0">
                <a:ea typeface="Calibri"/>
                <a:cs typeface="Calibri"/>
                <a:sym typeface="Calibri"/>
              </a:rPr>
              <a:t>Blockchain</a:t>
            </a:r>
            <a:r>
              <a:rPr lang="en-US" sz="4800" dirty="0" smtClean="0">
                <a:ea typeface="Calibri"/>
                <a:cs typeface="Calibri"/>
                <a:sym typeface="Calibri"/>
              </a:rPr>
              <a:t> Technology –</a:t>
            </a:r>
            <a:br>
              <a:rPr lang="en-US" sz="4800" dirty="0" smtClean="0">
                <a:ea typeface="Calibri"/>
                <a:cs typeface="Calibri"/>
                <a:sym typeface="Calibri"/>
              </a:rPr>
            </a:br>
            <a:r>
              <a:rPr lang="en-US" sz="4800" dirty="0" smtClean="0">
                <a:ea typeface="Calibri"/>
                <a:cs typeface="Calibri"/>
                <a:sym typeface="Calibri"/>
              </a:rPr>
              <a:t>Course </a:t>
            </a:r>
            <a:r>
              <a:rPr lang="en-US" sz="4800" dirty="0">
                <a:ea typeface="Calibri"/>
                <a:cs typeface="Calibri"/>
                <a:sym typeface="Calibri"/>
              </a:rPr>
              <a:t>Introduction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1602" y="5754670"/>
            <a:ext cx="2950749" cy="705697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  <a:endParaRPr lang="en-US" dirty="0">
              <a:solidFill>
                <a:schemeClr val="tx1"/>
              </a:solidFill>
            </a:endParaRPr>
          </a:p>
          <a:p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1602" y="6194983"/>
            <a:ext cx="2950749" cy="642346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chemeClr val="tx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68309" y="4894604"/>
            <a:ext cx="2950749" cy="976925"/>
          </a:xfrm>
        </p:spPr>
        <p:txBody>
          <a:bodyPr/>
          <a:lstStyle/>
          <a:p>
            <a:pPr lvl="0"/>
            <a:r>
              <a:rPr lang="en-US" dirty="0" smtClean="0">
                <a:sym typeface="Calibri"/>
              </a:rPr>
              <a:t> </a:t>
            </a:r>
            <a:r>
              <a:rPr lang="en-US" dirty="0" err="1" smtClean="0">
                <a:sym typeface="Calibri"/>
              </a:rPr>
              <a:t>SoftUni</a:t>
            </a:r>
            <a:r>
              <a:rPr lang="en-US" dirty="0" smtClean="0">
                <a:sym typeface="Calibri"/>
              </a:rPr>
              <a:t> Team </a:t>
            </a:r>
            <a:endParaRPr lang="en-US" sz="2800" dirty="0">
              <a:solidFill>
                <a:srgbClr val="EE792A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00377" y="5402217"/>
            <a:ext cx="2950749" cy="847980"/>
          </a:xfrm>
        </p:spPr>
        <p:txBody>
          <a:bodyPr/>
          <a:lstStyle/>
          <a:p>
            <a:pPr lvl="0"/>
            <a:r>
              <a:rPr lang="en-US" dirty="0" smtClean="0">
                <a:sym typeface="Calibri"/>
              </a:rPr>
              <a:t>Technical</a:t>
            </a:r>
            <a:r>
              <a:rPr lang="en-US" sz="2400" dirty="0" smtClean="0">
                <a:solidFill>
                  <a:srgbClr val="F4B36C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400" dirty="0" smtClean="0">
                <a:ea typeface="Calibri"/>
                <a:cs typeface="Calibri"/>
                <a:sym typeface="Calibri"/>
              </a:rPr>
              <a:t>Trainers</a:t>
            </a:r>
            <a:endParaRPr lang="en-US" dirty="0"/>
          </a:p>
          <a:p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1625596"/>
            <a:ext cx="3657607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7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52A7B0A-9F77-4827-AD1A-9EE049E2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Program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1BA8DFF-4593-486A-8C6E-C61C12273C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B2D8F54-DEF8-49F7-9F44-030B4C2815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1424" y="2003270"/>
            <a:ext cx="7745976" cy="4854730"/>
          </a:xfrm>
          <a:prstGeom prst="rect">
            <a:avLst/>
          </a:prstGeom>
        </p:spPr>
      </p:pic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B5FB43A8-8250-4A4D-974C-F5CE90022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C#, Java, PHP, JavaScript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4931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Open Courses </a:t>
            </a:r>
            <a:r>
              <a:rPr lang="bg-BG" dirty="0" smtClean="0"/>
              <a:t>@ </a:t>
            </a:r>
            <a:r>
              <a:rPr lang="en-US" noProof="1" smtClean="0"/>
              <a:t>SoftUni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Quality education, profession and work 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E</a:t>
            </a:r>
            <a:r>
              <a:rPr lang="en-US" dirty="0" smtClean="0">
                <a:solidFill>
                  <a:schemeClr val="bg1"/>
                </a:solidFill>
              </a:rPr>
              <a:t>ach month</a:t>
            </a:r>
            <a:r>
              <a:rPr lang="bg-BG" dirty="0" smtClean="0"/>
              <a:t> </a:t>
            </a:r>
            <a:r>
              <a:rPr lang="en-US" dirty="0" smtClean="0"/>
              <a:t>new course from different spheres as:</a:t>
            </a:r>
            <a:br>
              <a:rPr lang="en-US" dirty="0" smtClean="0"/>
            </a:br>
            <a:r>
              <a:rPr lang="en-US" dirty="0" smtClean="0"/>
              <a:t>Artificial Intelligence, Python, C++, Quality Assurance, Computer Networking, System Administration, Cyber Security</a:t>
            </a:r>
            <a:br>
              <a:rPr lang="en-US" dirty="0" smtClean="0"/>
            </a:br>
            <a:r>
              <a:rPr lang="en-US" dirty="0" err="1" smtClean="0"/>
              <a:t>Blockchain</a:t>
            </a:r>
            <a:r>
              <a:rPr lang="en-US" dirty="0" smtClean="0"/>
              <a:t> Technology and etc.</a:t>
            </a:r>
          </a:p>
          <a:p>
            <a:pPr marL="609219" lvl="1" indent="0">
              <a:lnSpc>
                <a:spcPct val="110000"/>
              </a:lnSpc>
              <a:buNone/>
            </a:pPr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Welcome to Software University</a:t>
            </a:r>
            <a:endParaRPr lang="en-US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330B252-30B6-4540-9F00-E00E96A7DD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874" y="3889396"/>
            <a:ext cx="1937753" cy="2395876"/>
          </a:xfrm>
          <a:prstGeom prst="roundRect">
            <a:avLst>
              <a:gd name="adj" fmla="val 1873"/>
            </a:avLst>
          </a:prstGeom>
        </p:spPr>
      </p:pic>
    </p:spTree>
    <p:extLst>
      <p:ext uri="{BB962C8B-B14F-4D97-AF65-F5344CB8AC3E}">
        <p14:creationId xmlns:p14="http://schemas.microsoft.com/office/powerpoint/2010/main" val="291683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52A7B0A-9F77-4827-AD1A-9EE049E2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Courses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1BA8DFF-4593-486A-8C6E-C61C12273C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F9BA1E9-CC5E-474F-86AB-29F2B2715F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Quality Assurance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9" t="19999" b="12934"/>
          <a:stretch/>
        </p:blipFill>
        <p:spPr>
          <a:xfrm>
            <a:off x="2386584" y="2057400"/>
            <a:ext cx="7998380" cy="45994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2212" y="5257800"/>
            <a:ext cx="2842752" cy="52665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smtClean="0">
                <a:solidFill>
                  <a:schemeClr val="bg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Intro to </a:t>
            </a:r>
            <a:r>
              <a:rPr lang="en-US" sz="2000" b="1" dirty="0" err="1" smtClean="0">
                <a:solidFill>
                  <a:schemeClr val="bg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Blockchain</a:t>
            </a:r>
            <a:endParaRPr lang="bg-BG" sz="2000" b="1" dirty="0">
              <a:solidFill>
                <a:schemeClr val="bg2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08812" y="4334256"/>
            <a:ext cx="3376152" cy="86521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smtClean="0">
                <a:solidFill>
                  <a:schemeClr val="bg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Fundamentals of Programming (with C#)</a:t>
            </a:r>
            <a:endParaRPr lang="bg-BG" sz="2000" b="1" dirty="0">
              <a:solidFill>
                <a:schemeClr val="bg2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51612" y="3524382"/>
            <a:ext cx="3833352" cy="89521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smtClean="0">
                <a:solidFill>
                  <a:schemeClr val="bg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Smart Contract Development with Solidity</a:t>
            </a:r>
            <a:endParaRPr lang="bg-BG" sz="2000" b="1" dirty="0">
              <a:solidFill>
                <a:schemeClr val="bg2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37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F53949E-1C97-45EE-BEA2-87E0A2E0C2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noProof="1"/>
              <a:t>SoftUni helps students get </a:t>
            </a:r>
            <a:r>
              <a:rPr lang="en-US" noProof="1" smtClean="0"/>
              <a:t>started</a:t>
            </a:r>
          </a:p>
          <a:p>
            <a:pPr>
              <a:lnSpc>
                <a:spcPct val="120000"/>
              </a:lnSpc>
            </a:pPr>
            <a:r>
              <a:rPr lang="en-US" dirty="0"/>
              <a:t>Contracts with </a:t>
            </a:r>
            <a:r>
              <a:rPr lang="en-US" dirty="0" smtClean="0"/>
              <a:t>70 + </a:t>
            </a:r>
            <a:r>
              <a:rPr lang="en-US" dirty="0"/>
              <a:t>IT companies for hiring students from </a:t>
            </a:r>
            <a:endParaRPr lang="en-US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dirty="0" err="1" smtClean="0"/>
              <a:t>SoftUni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/>
              <a:t>top </a:t>
            </a:r>
            <a:r>
              <a:rPr lang="en-US" dirty="0"/>
              <a:t>students </a:t>
            </a:r>
            <a:r>
              <a:rPr lang="en-US" dirty="0" smtClean="0"/>
              <a:t>will have </a:t>
            </a:r>
            <a:r>
              <a:rPr lang="en-US" dirty="0"/>
              <a:t>the opportunity to work at </a:t>
            </a:r>
            <a:r>
              <a:rPr lang="en-US" dirty="0" err="1" smtClean="0"/>
              <a:t>SoftUni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top students will choose between a lot of</a:t>
            </a:r>
            <a:r>
              <a:rPr lang="bg-BG" dirty="0" smtClean="0"/>
              <a:t> </a:t>
            </a:r>
            <a:r>
              <a:rPr lang="en-US" dirty="0" smtClean="0"/>
              <a:t>employers</a:t>
            </a:r>
          </a:p>
          <a:p>
            <a:pPr>
              <a:lnSpc>
                <a:spcPct val="120000"/>
              </a:lnSpc>
            </a:pPr>
            <a:r>
              <a:rPr lang="en-US" dirty="0"/>
              <a:t>We do not promise work for students with poor </a:t>
            </a:r>
            <a:r>
              <a:rPr lang="en-US" dirty="0" smtClean="0"/>
              <a:t>results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Career center</a:t>
            </a:r>
            <a:endParaRPr lang="bg-BG" dirty="0"/>
          </a:p>
          <a:p>
            <a:pPr lvl="1">
              <a:lnSpc>
                <a:spcPct val="120000"/>
              </a:lnSpc>
            </a:pPr>
            <a:r>
              <a:rPr lang="en-US" dirty="0"/>
              <a:t>Seeks job for everyone with average success </a:t>
            </a:r>
            <a:r>
              <a:rPr lang="en-US" dirty="0" smtClean="0"/>
              <a:t>5.00+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for G</a:t>
            </a:r>
            <a:r>
              <a:rPr lang="en-US" dirty="0" smtClean="0"/>
              <a:t>raduates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91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4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0230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586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</a:t>
            </a:r>
            <a:r>
              <a:rPr lang="en-US" sz="3200" dirty="0" smtClean="0"/>
              <a:t>   for </a:t>
            </a:r>
            <a:r>
              <a:rPr lang="en-US" sz="3200" dirty="0"/>
              <a:t>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05" y="3265920"/>
            <a:ext cx="1466714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038" y="2707944"/>
            <a:ext cx="2122583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xmlns="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17" y="2312862"/>
            <a:ext cx="3050717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xmlns="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6105" y="3608627"/>
            <a:ext cx="1118449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xmlns="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593" y="5017462"/>
            <a:ext cx="1041962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5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sz="quarter" idx="10"/>
          </p:nvPr>
        </p:nvSpPr>
        <p:spPr>
          <a:xfrm>
            <a:off x="190413" y="1151121"/>
            <a:ext cx="11804822" cy="179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NonCommercial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ShareAlike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 4.0 International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" license</a:t>
            </a:r>
            <a:endParaRPr sz="2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License</a:t>
            </a:r>
            <a:endParaRPr dirty="0"/>
          </a:p>
        </p:txBody>
      </p:sp>
      <p:sp>
        <p:nvSpPr>
          <p:cNvPr id="234" name="Shape 23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Shape 235" title="CC-BY-NC-SA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 w="9525" cap="flat" cmpd="sng">
            <a:solidFill>
              <a:srgbClr val="7B4A3A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700" cy="55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588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pitchFamily="2" charset="2"/>
              <a:buChar char="§"/>
            </a:pPr>
            <a:r>
              <a:rPr lang="en-US" sz="3600" dirty="0" smtClean="0"/>
              <a:t>Mihael Mladenov</a:t>
            </a:r>
            <a:endParaRPr lang="en-US" dirty="0">
              <a:solidFill>
                <a:srgbClr val="ECE9E2"/>
              </a:solidFill>
            </a:endParaRPr>
          </a:p>
          <a:p>
            <a:pPr marL="1066419" lvl="1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" pitchFamily="2" charset="2"/>
              <a:buChar char="§"/>
            </a:pPr>
            <a:r>
              <a:rPr lang="en-US" sz="3000" dirty="0" smtClean="0"/>
              <a:t>Full-Stack Software Developer</a:t>
            </a:r>
          </a:p>
          <a:p>
            <a:pPr marL="1066419" lvl="1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" pitchFamily="2" charset="2"/>
              <a:buChar char="§"/>
            </a:pPr>
            <a:r>
              <a:rPr lang="en-US" sz="3000" dirty="0" smtClean="0"/>
              <a:t>Crypto Investor</a:t>
            </a:r>
            <a:endParaRPr lang="en-US" sz="3000" dirty="0"/>
          </a:p>
          <a:p>
            <a:pPr marL="1066419" lvl="1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" pitchFamily="2" charset="2"/>
              <a:buChar char="§"/>
            </a:pPr>
            <a:r>
              <a:rPr lang="en-US" sz="3000" dirty="0" smtClean="0"/>
              <a:t>Lecturer at Software University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The Trainer</a:t>
            </a:r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sz="quarter" idx="1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EBFFC2"/>
                </a:solidFill>
                <a:latin typeface="Corbel"/>
                <a:ea typeface="Corbel"/>
                <a:cs typeface="Corbel"/>
                <a:sym typeface="Corbel"/>
              </a:rPr>
              <a:t>2</a:t>
            </a:fld>
            <a:endParaRPr sz="1100" b="0" i="0" u="none" strike="noStrike" cap="none">
              <a:solidFill>
                <a:srgbClr val="EBFFC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44" y="1295400"/>
            <a:ext cx="3872637" cy="30473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  <a:tabLst>
                <a:tab pos="5557838" algn="l"/>
              </a:tabLst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11500" b="1" dirty="0"/>
              <a:t>#</a:t>
            </a:r>
            <a:r>
              <a:rPr lang="en-US" sz="11500" b="1" dirty="0" smtClean="0"/>
              <a:t>B-</a:t>
            </a:r>
            <a:r>
              <a:rPr lang="en-US" sz="11500" b="1" dirty="0" smtClean="0"/>
              <a:t>C</a:t>
            </a:r>
            <a:r>
              <a:rPr lang="en-US" sz="11500" b="1" dirty="0" smtClean="0"/>
              <a:t>hain-Intro</a:t>
            </a:r>
            <a:endParaRPr lang="bg-BG" sz="11500" b="1" dirty="0"/>
          </a:p>
          <a:p>
            <a:pPr marL="0" indent="0">
              <a:buNone/>
            </a:pPr>
            <a:endParaRPr lang="bg-BG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Have Questions?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28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1BA8DFF-4593-486A-8C6E-C61C12273C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BBA344F-EE38-496D-9951-F3A07F799C2C}"/>
              </a:ext>
            </a:extLst>
          </p:cNvPr>
          <p:cNvSpPr/>
          <p:nvPr/>
        </p:nvSpPr>
        <p:spPr>
          <a:xfrm>
            <a:off x="771209" y="5242157"/>
            <a:ext cx="10744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Quality Digital Education for Thousands of Young People</a:t>
            </a:r>
            <a:endParaRPr lang="bg-BG" sz="3600" b="1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9F90435-1E0C-4DF6-B21A-3998F8338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12" y="1564506"/>
            <a:ext cx="1198589" cy="11989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155DB321-8557-430C-BEAC-692783B77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835" y="3638326"/>
            <a:ext cx="1166096" cy="1402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15C217AA-78FF-4CAF-AD33-8FC4075A9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344" y="3638326"/>
            <a:ext cx="1166096" cy="13892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D0B5AB7A-69A7-4592-93C0-49A6EBE026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69" y="3637696"/>
            <a:ext cx="1166096" cy="15671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785D8FB0-38CF-4129-B573-946CA79839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94" y="3631793"/>
            <a:ext cx="1166096" cy="13507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0434B66B-1327-4999-9634-476608607E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219" y="3638326"/>
            <a:ext cx="1166096" cy="1433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86153542-942C-47F8-99F7-A5304F0BB0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387" y="3638329"/>
            <a:ext cx="1164351" cy="14400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A428AC31-22E1-4DE9-9FE8-E84634F78557}"/>
              </a:ext>
            </a:extLst>
          </p:cNvPr>
          <p:cNvCxnSpPr>
            <a:cxnSpLocks/>
          </p:cNvCxnSpPr>
          <p:nvPr/>
        </p:nvCxnSpPr>
        <p:spPr>
          <a:xfrm>
            <a:off x="2580346" y="3197599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EBC34701-F23F-45F5-BC26-F157C1F39E0D}"/>
              </a:ext>
            </a:extLst>
          </p:cNvPr>
          <p:cNvCxnSpPr/>
          <p:nvPr/>
        </p:nvCxnSpPr>
        <p:spPr>
          <a:xfrm>
            <a:off x="2580346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F320A38-1F4C-4CBD-8D49-E6A318B0DB10}"/>
              </a:ext>
            </a:extLst>
          </p:cNvPr>
          <p:cNvCxnSpPr/>
          <p:nvPr/>
        </p:nvCxnSpPr>
        <p:spPr>
          <a:xfrm>
            <a:off x="3974569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AE625277-2FE6-4500-A0B5-56CA69D784E3}"/>
              </a:ext>
            </a:extLst>
          </p:cNvPr>
          <p:cNvCxnSpPr/>
          <p:nvPr/>
        </p:nvCxnSpPr>
        <p:spPr>
          <a:xfrm>
            <a:off x="5421392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CB32A03E-9BE6-4F64-9EB9-94E37FE41E43}"/>
              </a:ext>
            </a:extLst>
          </p:cNvPr>
          <p:cNvCxnSpPr/>
          <p:nvPr/>
        </p:nvCxnSpPr>
        <p:spPr>
          <a:xfrm>
            <a:off x="6861017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A67FCA8C-5D8B-481A-A41F-4341DCF2885E}"/>
              </a:ext>
            </a:extLst>
          </p:cNvPr>
          <p:cNvCxnSpPr>
            <a:cxnSpLocks/>
          </p:cNvCxnSpPr>
          <p:nvPr/>
        </p:nvCxnSpPr>
        <p:spPr>
          <a:xfrm>
            <a:off x="8300642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04A07ECD-876D-419A-A5E5-3956AD1348CA}"/>
              </a:ext>
            </a:extLst>
          </p:cNvPr>
          <p:cNvCxnSpPr>
            <a:cxnSpLocks/>
          </p:cNvCxnSpPr>
          <p:nvPr/>
        </p:nvCxnSpPr>
        <p:spPr>
          <a:xfrm>
            <a:off x="9740267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B88F5954-79E8-4930-AF9C-28122147FD52}"/>
              </a:ext>
            </a:extLst>
          </p:cNvPr>
          <p:cNvCxnSpPr/>
          <p:nvPr/>
        </p:nvCxnSpPr>
        <p:spPr>
          <a:xfrm>
            <a:off x="6160307" y="295502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66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Directions at </a:t>
            </a:r>
            <a:r>
              <a:rPr lang="en-US" dirty="0" err="1" smtClean="0"/>
              <a:t>SoftUni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2F14197C-611A-41B0-84B7-64F0E2C79896}"/>
              </a:ext>
            </a:extLst>
          </p:cNvPr>
          <p:cNvGrpSpPr/>
          <p:nvPr/>
        </p:nvGrpSpPr>
        <p:grpSpPr>
          <a:xfrm>
            <a:off x="1598612" y="4510516"/>
            <a:ext cx="8991600" cy="1674780"/>
            <a:chOff x="6115383" y="3251110"/>
            <a:chExt cx="5565855" cy="1674780"/>
          </a:xfrm>
        </p:grpSpPr>
        <p:sp>
          <p:nvSpPr>
            <p:cNvPr id="23" name="Rounded Rectangle 8">
              <a:hlinkClick r:id="rId3"/>
              <a:extLst>
                <a:ext uri="{FF2B5EF4-FFF2-40B4-BE49-F238E27FC236}">
                  <a16:creationId xmlns:a16="http://schemas.microsoft.com/office/drawing/2014/main" xmlns="" id="{87BAE80D-5686-4316-88DD-1695495798B5}"/>
                </a:ext>
              </a:extLst>
            </p:cNvPr>
            <p:cNvSpPr/>
            <p:nvPr/>
          </p:nvSpPr>
          <p:spPr>
            <a:xfrm>
              <a:off x="6115383" y="3251110"/>
              <a:ext cx="5565855" cy="1674780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bg-BG" sz="6000" b="1" noProof="1">
                  <a:solidFill>
                    <a:srgbClr val="8CF4F2"/>
                  </a:solidFill>
                  <a:cs typeface="Consolas" pitchFamily="49" charset="0"/>
                </a:rPr>
                <a:t> 	</a:t>
              </a:r>
              <a:r>
                <a:rPr lang="en-US" sz="6000" b="1" noProof="1" smtClean="0">
                  <a:solidFill>
                    <a:srgbClr val="8CF4F2"/>
                  </a:solidFill>
                  <a:cs typeface="Consolas" pitchFamily="49" charset="0"/>
                </a:rPr>
                <a:t>           </a:t>
              </a:r>
              <a:r>
                <a:rPr lang="en-US" sz="2800" b="1" noProof="1" smtClean="0">
                  <a:solidFill>
                    <a:schemeClr val="tx1"/>
                  </a:solidFill>
                  <a:cs typeface="Consolas" pitchFamily="49" charset="0"/>
                </a:rPr>
                <a:t>PROGRAMMING FOR KIDS</a:t>
              </a:r>
              <a:r>
                <a:rPr lang="bg-BG" sz="2800" b="1" noProof="1" smtClean="0">
                  <a:solidFill>
                    <a:srgbClr val="8CF4F2"/>
                  </a:solidFill>
                  <a:cs typeface="Consolas" pitchFamily="49" charset="0"/>
                </a:rPr>
                <a:t>	</a:t>
              </a:r>
              <a:endParaRPr lang="en-US" sz="2800" b="1" noProof="1">
                <a:solidFill>
                  <a:srgbClr val="8CF4F2"/>
                </a:solidFill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200" b="1" noProof="1" smtClean="0">
                  <a:solidFill>
                    <a:schemeClr val="bg1"/>
                  </a:solidFill>
                </a:rPr>
                <a:t>                         </a:t>
              </a:r>
              <a:r>
                <a:rPr lang="bg-BG" sz="3200" b="1" noProof="1" smtClean="0">
                  <a:solidFill>
                    <a:schemeClr val="bg1"/>
                  </a:solidFill>
                </a:rPr>
                <a:t>(</a:t>
              </a:r>
              <a:r>
                <a:rPr lang="en-US" sz="3200" b="1" noProof="1" smtClean="0">
                  <a:solidFill>
                    <a:schemeClr val="bg1"/>
                  </a:solidFill>
                </a:rPr>
                <a:t> 1- 6 grade</a:t>
              </a:r>
              <a:r>
                <a:rPr lang="bg-BG" sz="3200" b="1" noProof="1" smtClean="0">
                  <a:solidFill>
                    <a:schemeClr val="bg1"/>
                  </a:solidFill>
                </a:rPr>
                <a:t>)</a:t>
              </a:r>
              <a:endParaRPr lang="bg-BG" sz="3200" b="1" dirty="0">
                <a:solidFill>
                  <a:schemeClr val="bg1"/>
                </a:solidFill>
              </a:endParaRPr>
            </a:p>
          </p:txBody>
        </p:sp>
        <p:pic>
          <p:nvPicPr>
            <p:cNvPr id="24" name="Picture 23">
              <a:hlinkClick r:id="rId3"/>
              <a:extLst>
                <a:ext uri="{FF2B5EF4-FFF2-40B4-BE49-F238E27FC236}">
                  <a16:creationId xmlns:a16="http://schemas.microsoft.com/office/drawing/2014/main" xmlns="" id="{00AF8020-7D2D-457C-BE12-23D8096A567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4401" y="3693594"/>
              <a:ext cx="1700779" cy="94625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8040198-D4AC-4F84-8ADE-E059E52B40AC}"/>
              </a:ext>
            </a:extLst>
          </p:cNvPr>
          <p:cNvGrpSpPr/>
          <p:nvPr/>
        </p:nvGrpSpPr>
        <p:grpSpPr>
          <a:xfrm>
            <a:off x="6340208" y="2015115"/>
            <a:ext cx="4876800" cy="2115210"/>
            <a:chOff x="600328" y="1843999"/>
            <a:chExt cx="4876800" cy="2115210"/>
          </a:xfrm>
        </p:grpSpPr>
        <p:sp>
          <p:nvSpPr>
            <p:cNvPr id="6" name="Rounded Rectangle 8">
              <a:hlinkClick r:id="rId5"/>
            </p:cNvPr>
            <p:cNvSpPr/>
            <p:nvPr/>
          </p:nvSpPr>
          <p:spPr>
            <a:xfrm>
              <a:off x="600328" y="2800684"/>
              <a:ext cx="4876800" cy="1158525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2800" b="1" noProof="1" smtClean="0">
                  <a:solidFill>
                    <a:schemeClr val="tx1"/>
                  </a:solidFill>
                  <a:cs typeface="Consolas" pitchFamily="49" charset="0"/>
                </a:rPr>
                <a:t>DESIGN AND CREATIVE</a:t>
              </a: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bg-BG" sz="3200" b="1" noProof="1" smtClean="0">
                  <a:solidFill>
                    <a:schemeClr val="bg1"/>
                  </a:solidFill>
                  <a:cs typeface="Consolas" pitchFamily="49" charset="0"/>
                </a:rPr>
                <a:t>(</a:t>
              </a:r>
              <a:r>
                <a:rPr lang="en-US" sz="3200" b="1" noProof="1" smtClean="0">
                  <a:solidFill>
                    <a:schemeClr val="bg1"/>
                  </a:solidFill>
                  <a:cs typeface="Consolas" pitchFamily="49" charset="0"/>
                </a:rPr>
                <a:t>11 month program</a:t>
              </a:r>
              <a:r>
                <a:rPr lang="bg-BG" sz="3200" b="1" noProof="1" smtClean="0">
                  <a:solidFill>
                    <a:schemeClr val="bg1"/>
                  </a:solidFill>
                  <a:cs typeface="Consolas" pitchFamily="49" charset="0"/>
                </a:rPr>
                <a:t>)</a:t>
              </a:r>
              <a:endParaRPr lang="bg-BG" sz="3200" b="1" dirty="0">
                <a:solidFill>
                  <a:schemeClr val="bg1"/>
                </a:solidFill>
                <a:cs typeface="Consolas" pitchFamily="49" charset="0"/>
              </a:endParaRPr>
            </a:p>
          </p:txBody>
        </p:sp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xmlns="" id="{20687626-043B-478C-8922-F6FC4AFE7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414" y="1843999"/>
              <a:ext cx="2270896" cy="729095"/>
            </a:xfrm>
            <a:prstGeom prst="rect">
              <a:avLst/>
            </a:prstGeom>
          </p:spPr>
        </p:pic>
      </p:grp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xmlns="" id="{10DA827B-B88E-43EF-84E5-5F1794BDB8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45" y="2037829"/>
            <a:ext cx="2165550" cy="714046"/>
          </a:xfrm>
          <a:prstGeom prst="rect">
            <a:avLst/>
          </a:prstGeom>
        </p:spPr>
      </p:pic>
      <p:sp>
        <p:nvSpPr>
          <p:cNvPr id="17" name="Rounded Rectangle 8">
            <a:hlinkClick r:id="rId5"/>
          </p:cNvPr>
          <p:cNvSpPr/>
          <p:nvPr/>
        </p:nvSpPr>
        <p:spPr>
          <a:xfrm>
            <a:off x="1065212" y="2971800"/>
            <a:ext cx="4876800" cy="1158525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 smtClean="0">
                <a:solidFill>
                  <a:schemeClr val="tx1"/>
                </a:solidFill>
                <a:cs typeface="Consolas" pitchFamily="49" charset="0"/>
              </a:rPr>
              <a:t>DIGITAL MARKETING</a:t>
            </a: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3200" b="1" noProof="1" smtClean="0">
                <a:solidFill>
                  <a:schemeClr val="bg1"/>
                </a:solidFill>
                <a:cs typeface="Consolas" pitchFamily="49" charset="0"/>
              </a:rPr>
              <a:t>(</a:t>
            </a:r>
            <a:r>
              <a:rPr lang="en-US" sz="3200" b="1" noProof="1" smtClean="0">
                <a:solidFill>
                  <a:schemeClr val="bg1"/>
                </a:solidFill>
                <a:cs typeface="Consolas" pitchFamily="49" charset="0"/>
              </a:rPr>
              <a:t>7</a:t>
            </a:r>
            <a:r>
              <a:rPr lang="en-US" sz="3200" b="1" noProof="1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chemeClr val="bg1"/>
                </a:solidFill>
                <a:cs typeface="Consolas" pitchFamily="49" charset="0"/>
              </a:rPr>
              <a:t>month program</a:t>
            </a:r>
            <a:r>
              <a:rPr lang="bg-BG" sz="3200" b="1" noProof="1" smtClean="0">
                <a:solidFill>
                  <a:schemeClr val="bg1"/>
                </a:solidFill>
                <a:cs typeface="Consolas" pitchFamily="49" charset="0"/>
              </a:rPr>
              <a:t>)</a:t>
            </a:r>
            <a:endParaRPr lang="bg-BG" sz="3200" b="1" dirty="0">
              <a:solidFill>
                <a:schemeClr val="bg1"/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40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 at </a:t>
            </a:r>
            <a:r>
              <a:rPr lang="en-US" dirty="0" err="1" smtClean="0"/>
              <a:t>SoftUni</a:t>
            </a:r>
            <a:r>
              <a:rPr lang="en-US" dirty="0" smtClean="0"/>
              <a:t> </a:t>
            </a:r>
            <a:r>
              <a:rPr lang="bg-BG" dirty="0" smtClean="0"/>
              <a:t>(2</a:t>
            </a:r>
            <a:r>
              <a:rPr lang="bg-BG" dirty="0"/>
              <a:t>) </a:t>
            </a:r>
            <a:r>
              <a:rPr lang="en-US" dirty="0"/>
              <a:t>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xmlns="" id="{E8457E38-0EA3-4B72-AD6F-BB9B305A3040}"/>
              </a:ext>
            </a:extLst>
          </p:cNvPr>
          <p:cNvGrpSpPr/>
          <p:nvPr/>
        </p:nvGrpSpPr>
        <p:grpSpPr>
          <a:xfrm>
            <a:off x="626484" y="1466804"/>
            <a:ext cx="10935856" cy="1190791"/>
            <a:chOff x="608012" y="5276484"/>
            <a:chExt cx="10935856" cy="1190791"/>
          </a:xfrm>
        </p:grpSpPr>
        <p:sp>
          <p:nvSpPr>
            <p:cNvPr id="22" name="Rounded Rectangle 8">
              <a:hlinkClick r:id="rId2"/>
            </p:cNvPr>
            <p:cNvSpPr/>
            <p:nvPr/>
          </p:nvSpPr>
          <p:spPr>
            <a:xfrm>
              <a:off x="608012" y="5276484"/>
              <a:ext cx="10935856" cy="1190791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marL="3389206" lvl="1" indent="-92075"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600" b="1" noProof="1" smtClean="0">
                  <a:solidFill>
                    <a:schemeClr val="tx1"/>
                  </a:solidFill>
                  <a:cs typeface="Consolas" pitchFamily="49" charset="0"/>
                </a:rPr>
                <a:t> “</a:t>
              </a:r>
              <a:r>
                <a:rPr lang="en-US" sz="3600" b="1" noProof="1" smtClean="0">
                  <a:solidFill>
                    <a:schemeClr val="tx1"/>
                  </a:solidFill>
                  <a:cs typeface="Consolas" pitchFamily="49" charset="0"/>
                </a:rPr>
                <a:t>Software University</a:t>
              </a:r>
              <a:r>
                <a:rPr lang="bg-BG" sz="3600" b="1" noProof="1" smtClean="0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“</a:t>
              </a:r>
              <a:r>
                <a:rPr lang="en-US" sz="3600" b="1" noProof="1" smtClean="0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 </a:t>
              </a:r>
              <a:r>
                <a:rPr lang="en-US" sz="3600" b="1" noProof="1" smtClean="0">
                  <a:solidFill>
                    <a:schemeClr val="tx1"/>
                  </a:solidFill>
                  <a:cs typeface="Consolas" pitchFamily="49" charset="0"/>
                </a:rPr>
                <a:t>Fondation</a:t>
              </a:r>
              <a:endParaRPr lang="en-US" sz="3600" b="1" noProof="1">
                <a:solidFill>
                  <a:schemeClr val="tx1"/>
                </a:solidFill>
                <a:cs typeface="Consolas" pitchFamily="49" charset="0"/>
              </a:endParaRPr>
            </a:p>
            <a:p>
              <a:pPr marL="3389206" lvl="1" indent="-92075"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600" b="1" noProof="1" smtClean="0">
                  <a:solidFill>
                    <a:schemeClr val="bg1"/>
                  </a:solidFill>
                  <a:cs typeface="Consolas" pitchFamily="49" charset="0"/>
                </a:rPr>
                <a:t>(</a:t>
              </a:r>
              <a:r>
                <a:rPr lang="en-US" sz="2600" b="1" noProof="1" smtClean="0">
                  <a:solidFill>
                    <a:schemeClr val="bg1"/>
                  </a:solidFill>
                  <a:cs typeface="Consolas" pitchFamily="49" charset="0"/>
                </a:rPr>
                <a:t>free trainings,books and educational content</a:t>
              </a:r>
              <a:r>
                <a:rPr lang="bg-BG" sz="2600" b="1" noProof="1" smtClean="0">
                  <a:solidFill>
                    <a:schemeClr val="bg1"/>
                  </a:solidFill>
                  <a:cs typeface="Consolas" pitchFamily="49" charset="0"/>
                </a:rPr>
                <a:t>)</a:t>
              </a:r>
              <a:endParaRPr lang="bg-BG" sz="2600" b="1" dirty="0">
                <a:solidFill>
                  <a:schemeClr val="bg1"/>
                </a:solidFill>
                <a:cs typeface="Consolas" pitchFamily="49" charset="0"/>
              </a:endParaRPr>
            </a:p>
          </p:txBody>
        </p:sp>
        <p:pic>
          <p:nvPicPr>
            <p:cNvPr id="31" name="Picture 30">
              <a:hlinkClick r:id="rId2"/>
              <a:extLst>
                <a:ext uri="{FF2B5EF4-FFF2-40B4-BE49-F238E27FC236}">
                  <a16:creationId xmlns:a16="http://schemas.microsoft.com/office/drawing/2014/main" xmlns="" id="{F3E0576B-0DEF-43DD-B956-5ACB67A79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837" y="5535079"/>
              <a:ext cx="2843375" cy="70919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EABFDDA-0448-4A59-9649-527D04D0717D}"/>
              </a:ext>
            </a:extLst>
          </p:cNvPr>
          <p:cNvGrpSpPr/>
          <p:nvPr/>
        </p:nvGrpSpPr>
        <p:grpSpPr>
          <a:xfrm>
            <a:off x="626484" y="3427546"/>
            <a:ext cx="10935856" cy="1545716"/>
            <a:chOff x="608012" y="5099023"/>
            <a:chExt cx="10935856" cy="1545716"/>
          </a:xfrm>
        </p:grpSpPr>
        <p:sp>
          <p:nvSpPr>
            <p:cNvPr id="14" name="Rounded Rectangle 8">
              <a:hlinkClick r:id="rId4"/>
              <a:extLst>
                <a:ext uri="{FF2B5EF4-FFF2-40B4-BE49-F238E27FC236}">
                  <a16:creationId xmlns:a16="http://schemas.microsoft.com/office/drawing/2014/main" xmlns="" id="{70F733DC-4099-4288-9DC1-9FE4E52F1791}"/>
                </a:ext>
              </a:extLst>
            </p:cNvPr>
            <p:cNvSpPr/>
            <p:nvPr/>
          </p:nvSpPr>
          <p:spPr>
            <a:xfrm>
              <a:off x="608012" y="5099023"/>
              <a:ext cx="10935856" cy="1545716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marL="3389206" lvl="1" indent="-92075"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 smtClean="0">
                  <a:solidFill>
                    <a:schemeClr val="tx1"/>
                  </a:solidFill>
                  <a:cs typeface="Consolas" pitchFamily="49" charset="0"/>
                </a:rPr>
                <a:t>Private</a:t>
              </a:r>
              <a:r>
                <a:rPr lang="bg-BG" sz="3200" b="1" noProof="1" smtClean="0">
                  <a:solidFill>
                    <a:schemeClr val="tx1"/>
                  </a:solidFill>
                  <a:cs typeface="Consolas" pitchFamily="49" charset="0"/>
                </a:rPr>
                <a:t> </a:t>
              </a:r>
              <a:r>
                <a:rPr lang="en-US" sz="3200" b="1" noProof="1" smtClean="0">
                  <a:solidFill>
                    <a:schemeClr val="tx1"/>
                  </a:solidFill>
                  <a:cs typeface="Consolas" pitchFamily="49" charset="0"/>
                </a:rPr>
                <a:t>High School for Digital</a:t>
              </a:r>
              <a:r>
                <a:rPr lang="bg-BG" sz="3200" b="1" noProof="1" smtClean="0">
                  <a:solidFill>
                    <a:schemeClr val="tx1"/>
                  </a:solidFill>
                  <a:cs typeface="Consolas" pitchFamily="49" charset="0"/>
                </a:rPr>
                <a:t> </a:t>
              </a:r>
              <a:r>
                <a:rPr lang="en-US" sz="3200" b="1" noProof="1" smtClean="0">
                  <a:solidFill>
                    <a:schemeClr val="tx1"/>
                  </a:solidFill>
                  <a:cs typeface="Consolas" pitchFamily="49" charset="0"/>
                </a:rPr>
                <a:t>Skills</a:t>
              </a:r>
            </a:p>
            <a:p>
              <a:pPr marL="3389206" lvl="1" indent="-92075"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600" b="1" noProof="1" smtClean="0">
                  <a:solidFill>
                    <a:schemeClr val="bg1"/>
                  </a:solidFill>
                  <a:cs typeface="Consolas" pitchFamily="49" charset="0"/>
                </a:rPr>
                <a:t>(приложно </a:t>
              </a:r>
              <a:r>
                <a:rPr lang="en-US" sz="2600" b="1" noProof="1" smtClean="0">
                  <a:solidFill>
                    <a:schemeClr val="bg1"/>
                  </a:solidFill>
                  <a:cs typeface="Consolas" pitchFamily="49" charset="0"/>
                </a:rPr>
                <a:t>programming</a:t>
              </a:r>
              <a:r>
                <a:rPr lang="bg-BG" sz="2600" b="1" noProof="1" smtClean="0">
                  <a:solidFill>
                    <a:schemeClr val="bg1"/>
                  </a:solidFill>
                  <a:cs typeface="Consolas" pitchFamily="49" charset="0"/>
                </a:rPr>
                <a:t>, </a:t>
              </a:r>
              <a:r>
                <a:rPr lang="en-US" sz="2600" b="1" noProof="1" smtClean="0">
                  <a:solidFill>
                    <a:schemeClr val="bg1"/>
                  </a:solidFill>
                  <a:cs typeface="Consolas" pitchFamily="49" charset="0"/>
                </a:rPr>
                <a:t>graphic design</a:t>
              </a:r>
              <a:r>
                <a:rPr lang="bg-BG" sz="2600" b="1" noProof="1" smtClean="0">
                  <a:solidFill>
                    <a:schemeClr val="bg1"/>
                  </a:solidFill>
                  <a:cs typeface="Consolas" pitchFamily="49" charset="0"/>
                </a:rPr>
                <a:t>, </a:t>
              </a:r>
              <a:r>
                <a:rPr lang="en-US" sz="2600" b="1" noProof="1" smtClean="0">
                  <a:solidFill>
                    <a:schemeClr val="bg1"/>
                  </a:solidFill>
                  <a:cs typeface="Consolas" pitchFamily="49" charset="0"/>
                </a:rPr>
                <a:t>digital marketing</a:t>
              </a:r>
              <a:r>
                <a:rPr lang="bg-BG" sz="2600" b="1" noProof="1" smtClean="0">
                  <a:solidFill>
                    <a:schemeClr val="bg1"/>
                  </a:solidFill>
                  <a:cs typeface="Consolas" pitchFamily="49" charset="0"/>
                </a:rPr>
                <a:t>)</a:t>
              </a:r>
              <a:endParaRPr lang="bg-BG" sz="2600" b="1" dirty="0">
                <a:solidFill>
                  <a:schemeClr val="bg1"/>
                </a:solidFill>
                <a:cs typeface="Consolas" pitchFamily="49" charset="0"/>
              </a:endParaRPr>
            </a:p>
          </p:txBody>
        </p:sp>
        <p:pic>
          <p:nvPicPr>
            <p:cNvPr id="15" name="Picture 14">
              <a:hlinkClick r:id="rId5"/>
              <a:extLst>
                <a:ext uri="{FF2B5EF4-FFF2-40B4-BE49-F238E27FC236}">
                  <a16:creationId xmlns:a16="http://schemas.microsoft.com/office/drawing/2014/main" xmlns="" id="{D040F627-1DC4-4107-BD02-56ED5E5C9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837" y="5470933"/>
              <a:ext cx="2139103" cy="723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332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bg-BG" dirty="0"/>
          </a:p>
          <a:p>
            <a:pPr>
              <a:lnSpc>
                <a:spcPct val="110000"/>
              </a:lnSpc>
            </a:pPr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Types of Education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Group 134">
            <a:extLst>
              <a:ext uri="{FF2B5EF4-FFF2-40B4-BE49-F238E27FC236}">
                <a16:creationId xmlns:a16="http://schemas.microsoft.com/office/drawing/2014/main" xmlns="" id="{409154A4-5F7A-4288-BAEE-EA57F6E06B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9422164"/>
              </p:ext>
            </p:extLst>
          </p:nvPr>
        </p:nvGraphicFramePr>
        <p:xfrm>
          <a:off x="1141412" y="1447800"/>
          <a:ext cx="9677400" cy="2920941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9424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Presently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>
                          <a:solidFill>
                            <a:schemeClr val="bg1"/>
                          </a:solidFill>
                        </a:rPr>
                        <a:t>Direct access </a:t>
                      </a:r>
                      <a:r>
                        <a:rPr lang="en-US" sz="2300" b="0" dirty="0" smtClean="0">
                          <a:solidFill>
                            <a:schemeClr val="tx1"/>
                          </a:solidFill>
                        </a:rPr>
                        <a:t>to lecturers and assistants</a:t>
                      </a:r>
                      <a:endParaRPr lang="en-US" sz="2300" b="0" dirty="0">
                        <a:solidFill>
                          <a:schemeClr val="tx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98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Virtual classroom</a:t>
                      </a:r>
                      <a:endParaRPr lang="en-US" b="0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Present 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exercises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Access to training materials</a:t>
                      </a:r>
                      <a:endParaRPr lang="en-US" b="0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Direct access to colleagues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Contact the lecturer via sli.do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Ability to work </a:t>
                      </a: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in a team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6E29342-9880-4651-8C58-DECB7A07D0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996" y="4648200"/>
            <a:ext cx="1507566" cy="1863984"/>
          </a:xfrm>
          <a:prstGeom prst="roundRect">
            <a:avLst>
              <a:gd name="adj" fmla="val 1873"/>
            </a:avLst>
          </a:prstGeom>
        </p:spPr>
      </p:pic>
    </p:spTree>
    <p:extLst>
      <p:ext uri="{BB962C8B-B14F-4D97-AF65-F5344CB8AC3E}">
        <p14:creationId xmlns:p14="http://schemas.microsoft.com/office/powerpoint/2010/main" val="201008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62C9B6B-E407-41AD-BA2E-829B4D0E22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52535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Diploma for Professions</a:t>
            </a:r>
            <a:r>
              <a:rPr lang="en-US" dirty="0" smtClean="0"/>
              <a:t> from </a:t>
            </a:r>
            <a:r>
              <a:rPr lang="en-US" dirty="0" err="1" smtClean="0"/>
              <a:t>SoftUni</a:t>
            </a:r>
            <a:endParaRPr lang="bg-BG" noProof="1"/>
          </a:p>
          <a:p>
            <a:pPr lvl="1">
              <a:lnSpc>
                <a:spcPct val="110000"/>
              </a:lnSpc>
            </a:pPr>
            <a:r>
              <a:rPr lang="en-US" dirty="0"/>
              <a:t>JavaScript Developer: </a:t>
            </a:r>
            <a:r>
              <a:rPr lang="bg-BG" dirty="0"/>
              <a:t>8</a:t>
            </a:r>
            <a:r>
              <a:rPr lang="en-US" dirty="0" smtClean="0"/>
              <a:t>0 </a:t>
            </a:r>
            <a:r>
              <a:rPr lang="bg-BG" dirty="0" smtClean="0"/>
              <a:t>+</a:t>
            </a:r>
            <a:r>
              <a:rPr lang="en-US" dirty="0" smtClean="0"/>
              <a:t> credits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PHP Developer: </a:t>
            </a:r>
            <a:r>
              <a:rPr lang="en-US" dirty="0" smtClean="0"/>
              <a:t>80 </a:t>
            </a:r>
            <a:r>
              <a:rPr lang="bg-BG" dirty="0" smtClean="0"/>
              <a:t>+</a:t>
            </a:r>
            <a:r>
              <a:rPr lang="en-US" dirty="0" smtClean="0"/>
              <a:t> credits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C# Web Developer: 1</a:t>
            </a:r>
            <a:r>
              <a:rPr lang="bg-BG" dirty="0"/>
              <a:t>5</a:t>
            </a:r>
            <a:r>
              <a:rPr lang="en-US" dirty="0"/>
              <a:t>0 + </a:t>
            </a:r>
            <a:r>
              <a:rPr lang="en-US" dirty="0" smtClean="0"/>
              <a:t>credits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Java </a:t>
            </a:r>
            <a:r>
              <a:rPr lang="en-US" dirty="0"/>
              <a:t>Web Developer: 1</a:t>
            </a:r>
            <a:r>
              <a:rPr lang="bg-BG" dirty="0"/>
              <a:t>5</a:t>
            </a:r>
            <a:r>
              <a:rPr lang="en-US" dirty="0" smtClean="0"/>
              <a:t>0 </a:t>
            </a:r>
            <a:r>
              <a:rPr lang="bg-BG" dirty="0" smtClean="0"/>
              <a:t>+</a:t>
            </a:r>
            <a:r>
              <a:rPr lang="en-US" dirty="0"/>
              <a:t> credits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Diploma and Certificates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FC59400-E739-44E8-99F8-269B4474E06B}"/>
              </a:ext>
            </a:extLst>
          </p:cNvPr>
          <p:cNvSpPr txBox="1"/>
          <p:nvPr/>
        </p:nvSpPr>
        <p:spPr>
          <a:xfrm>
            <a:off x="7471395" y="2488124"/>
            <a:ext cx="4343400" cy="3385617"/>
          </a:xfrm>
          <a:prstGeom prst="roundRect">
            <a:avLst>
              <a:gd name="adj" fmla="val 7452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>
            <a:defPPr>
              <a:defRPr lang="en-US"/>
            </a:defPPr>
            <a:lvl1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effectLst/>
              </a:rPr>
              <a:t>Each Course at </a:t>
            </a:r>
            <a:r>
              <a:rPr lang="en-US" dirty="0" err="1" smtClean="0">
                <a:solidFill>
                  <a:schemeClr val="tx1"/>
                </a:solidFill>
                <a:effectLst/>
              </a:rPr>
              <a:t>SoftUni</a:t>
            </a:r>
            <a:r>
              <a:rPr lang="en-US" dirty="0" smtClean="0">
                <a:solidFill>
                  <a:schemeClr val="tx1"/>
                </a:solidFill>
                <a:effectLst/>
              </a:rPr>
              <a:t> gives you several credits</a:t>
            </a:r>
          </a:p>
          <a:p>
            <a:r>
              <a:rPr lang="en-US" sz="2600" dirty="0" smtClean="0">
                <a:solidFill>
                  <a:schemeClr val="bg1"/>
                </a:solidFill>
                <a:effectLst/>
              </a:rPr>
              <a:t>(</a:t>
            </a:r>
            <a:r>
              <a:rPr lang="en-US" sz="2600" dirty="0">
                <a:solidFill>
                  <a:schemeClr val="bg1"/>
                </a:solidFill>
                <a:effectLst/>
              </a:rPr>
              <a:t>depends on the difficulty, the scope </a:t>
            </a:r>
            <a:endParaRPr lang="en-US" sz="2600" dirty="0" smtClean="0">
              <a:solidFill>
                <a:schemeClr val="bg1"/>
              </a:solidFill>
              <a:effectLst/>
            </a:endParaRPr>
          </a:p>
          <a:p>
            <a:r>
              <a:rPr lang="en-US" sz="2600" dirty="0" smtClean="0">
                <a:solidFill>
                  <a:schemeClr val="bg1"/>
                </a:solidFill>
                <a:effectLst/>
              </a:rPr>
              <a:t>of </a:t>
            </a:r>
            <a:r>
              <a:rPr lang="en-US" sz="2600" dirty="0">
                <a:solidFill>
                  <a:schemeClr val="bg1"/>
                </a:solidFill>
                <a:effectLst/>
              </a:rPr>
              <a:t>the course and</a:t>
            </a:r>
          </a:p>
          <a:p>
            <a:r>
              <a:rPr lang="en-US" sz="2600" dirty="0" smtClean="0">
                <a:solidFill>
                  <a:schemeClr val="bg1"/>
                </a:solidFill>
                <a:effectLst/>
              </a:rPr>
              <a:t>the </a:t>
            </a:r>
            <a:r>
              <a:rPr lang="en-US" sz="2600" dirty="0">
                <a:solidFill>
                  <a:schemeClr val="bg1"/>
                </a:solidFill>
                <a:effectLst/>
              </a:rPr>
              <a:t>evaluation at the end</a:t>
            </a:r>
            <a:r>
              <a:rPr lang="en-US" sz="2600" b="1" dirty="0" smtClean="0">
                <a:solidFill>
                  <a:schemeClr val="bg1"/>
                </a:solidFill>
                <a:effectLst/>
              </a:rPr>
              <a:t>)</a:t>
            </a:r>
            <a:endParaRPr lang="en-US" sz="2600" b="1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8774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Main Program</a:t>
            </a:r>
            <a:r>
              <a:rPr lang="bg-BG" dirty="0" smtClean="0"/>
              <a:t> “</a:t>
            </a:r>
            <a:r>
              <a:rPr lang="en-US" dirty="0" smtClean="0"/>
              <a:t>Software University</a:t>
            </a:r>
            <a:r>
              <a:rPr lang="bg-BG" dirty="0" smtClean="0"/>
              <a:t>" </a:t>
            </a:r>
            <a:r>
              <a:rPr lang="bg-BG" dirty="0"/>
              <a:t>@ </a:t>
            </a:r>
            <a:r>
              <a:rPr lang="en-US" noProof="1" smtClean="0"/>
              <a:t>SoftUni</a:t>
            </a:r>
          </a:p>
          <a:p>
            <a:pPr>
              <a:lnSpc>
                <a:spcPct val="110000"/>
              </a:lnSpc>
            </a:pPr>
            <a:r>
              <a:rPr lang="en-US" dirty="0"/>
              <a:t>Quality education, profession and work for software </a:t>
            </a:r>
            <a:r>
              <a:rPr lang="en-US" dirty="0" smtClean="0"/>
              <a:t>engineers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20 + </a:t>
            </a:r>
            <a:r>
              <a:rPr lang="en-US" dirty="0" smtClean="0">
                <a:solidFill>
                  <a:schemeClr val="bg1"/>
                </a:solidFill>
              </a:rPr>
              <a:t>practical courses</a:t>
            </a:r>
            <a:r>
              <a:rPr lang="en-US" dirty="0" smtClean="0"/>
              <a:t>, 20 + </a:t>
            </a:r>
            <a:r>
              <a:rPr lang="en-US" dirty="0" smtClean="0">
                <a:solidFill>
                  <a:schemeClr val="bg1"/>
                </a:solidFill>
              </a:rPr>
              <a:t>exams</a:t>
            </a:r>
            <a:r>
              <a:rPr lang="en-US" dirty="0" smtClean="0"/>
              <a:t>, 15 + </a:t>
            </a:r>
            <a:r>
              <a:rPr lang="en-US" dirty="0" smtClean="0">
                <a:solidFill>
                  <a:schemeClr val="bg1"/>
                </a:solidFill>
              </a:rPr>
              <a:t>exams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~ 2 </a:t>
            </a:r>
            <a:r>
              <a:rPr lang="en-US" dirty="0" smtClean="0">
                <a:sym typeface="Wingdings" panose="05000000000000000000" pitchFamily="2" charset="2"/>
              </a:rPr>
              <a:t>years</a:t>
            </a:r>
            <a:endParaRPr lang="bg-BG" dirty="0"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Work</a:t>
            </a:r>
            <a:r>
              <a:rPr lang="bg-BG" dirty="0" smtClean="0"/>
              <a:t> </a:t>
            </a:r>
            <a:r>
              <a:rPr lang="bg-BG" dirty="0"/>
              <a:t>– </a:t>
            </a:r>
            <a:r>
              <a:rPr lang="en-US" dirty="0" smtClean="0"/>
              <a:t>career center </a:t>
            </a:r>
            <a:r>
              <a:rPr lang="bg-BG" dirty="0" smtClean="0"/>
              <a:t>(</a:t>
            </a:r>
            <a:r>
              <a:rPr lang="bg-BG" dirty="0" smtClean="0">
                <a:solidFill>
                  <a:schemeClr val="bg1"/>
                </a:solidFill>
              </a:rPr>
              <a:t>5.00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bg-BG" dirty="0" smtClean="0">
                <a:solidFill>
                  <a:schemeClr val="bg1"/>
                </a:solidFill>
              </a:rPr>
              <a:t>+</a:t>
            </a:r>
            <a:r>
              <a:rPr lang="bg-BG" dirty="0" smtClean="0"/>
              <a:t> </a:t>
            </a:r>
            <a:r>
              <a:rPr lang="en-US" dirty="0" smtClean="0"/>
              <a:t>scores</a:t>
            </a:r>
            <a:r>
              <a:rPr lang="bg-BG" dirty="0" smtClean="0"/>
              <a:t>)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Free start </a:t>
            </a:r>
            <a:r>
              <a:rPr lang="bg-BG" dirty="0"/>
              <a:t>– </a:t>
            </a:r>
            <a:r>
              <a:rPr lang="en-US" dirty="0" smtClean="0">
                <a:solidFill>
                  <a:schemeClr val="bg1"/>
                </a:solidFill>
              </a:rPr>
              <a:t>each month</a:t>
            </a:r>
            <a:r>
              <a:rPr lang="bg-BG" dirty="0" smtClean="0"/>
              <a:t> </a:t>
            </a:r>
            <a:r>
              <a:rPr lang="en-US" dirty="0" smtClean="0"/>
              <a:t>new course</a:t>
            </a:r>
            <a:endParaRPr lang="en-US" dirty="0"/>
          </a:p>
          <a:p>
            <a:pPr marL="609219" lvl="1" indent="0">
              <a:lnSpc>
                <a:spcPct val="110000"/>
              </a:lnSpc>
              <a:buNone/>
            </a:pPr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Welcome to Software University</a:t>
            </a:r>
            <a:endParaRPr lang="en-US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330B252-30B6-4540-9F00-E00E96A7DD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874" y="3889396"/>
            <a:ext cx="1937753" cy="2395876"/>
          </a:xfrm>
          <a:prstGeom prst="roundRect">
            <a:avLst>
              <a:gd name="adj" fmla="val 1873"/>
            </a:avLst>
          </a:prstGeom>
        </p:spPr>
      </p:pic>
    </p:spTree>
    <p:extLst>
      <p:ext uri="{BB962C8B-B14F-4D97-AF65-F5344CB8AC3E}">
        <p14:creationId xmlns:p14="http://schemas.microsoft.com/office/powerpoint/2010/main" val="10124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2867</TotalTime>
  <Words>559</Words>
  <Application>Microsoft Office PowerPoint</Application>
  <PresentationFormat>Custom</PresentationFormat>
  <Paragraphs>120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Noto Sans Symbols</vt:lpstr>
      <vt:lpstr>Consolas</vt:lpstr>
      <vt:lpstr>Lato</vt:lpstr>
      <vt:lpstr>Calibri</vt:lpstr>
      <vt:lpstr>Corbel</vt:lpstr>
      <vt:lpstr>맑은 고딕</vt:lpstr>
      <vt:lpstr>Wingdings</vt:lpstr>
      <vt:lpstr>Wingdings 2</vt:lpstr>
      <vt:lpstr>1_SoftUni3_1</vt:lpstr>
      <vt:lpstr>Introduction to Blockchain Technology – Course Introduction</vt:lpstr>
      <vt:lpstr>The Trainer</vt:lpstr>
      <vt:lpstr>You Have Questions?</vt:lpstr>
      <vt:lpstr>PowerPoint Presentation</vt:lpstr>
      <vt:lpstr>Directions at SoftUni</vt:lpstr>
      <vt:lpstr>Directions at SoftUni (2)   </vt:lpstr>
      <vt:lpstr>Types of Education</vt:lpstr>
      <vt:lpstr>Diploma and Certificates</vt:lpstr>
      <vt:lpstr>Welcome to Software University</vt:lpstr>
      <vt:lpstr>Main Program</vt:lpstr>
      <vt:lpstr>Welcome to Software University</vt:lpstr>
      <vt:lpstr>Open Courses</vt:lpstr>
      <vt:lpstr>Work for Graduates</vt:lpstr>
      <vt:lpstr>PowerPoint Presentation</vt:lpstr>
      <vt:lpstr>Diamond Partners</vt:lpstr>
      <vt:lpstr>Diamond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 Fundamentals – Course Introduction</dc:title>
  <dc:creator>Asus</dc:creator>
  <cp:lastModifiedBy>Asus</cp:lastModifiedBy>
  <cp:revision>44</cp:revision>
  <dcterms:modified xsi:type="dcterms:W3CDTF">2018-10-03T15:09:30Z</dcterms:modified>
</cp:coreProperties>
</file>